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1_86D8AC1A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330" r:id="rId7"/>
    <p:sldId id="305" r:id="rId8"/>
    <p:sldId id="343" r:id="rId9"/>
    <p:sldId id="339" r:id="rId10"/>
    <p:sldId id="344" r:id="rId11"/>
    <p:sldId id="345" r:id="rId12"/>
    <p:sldId id="346" r:id="rId13"/>
    <p:sldId id="341" r:id="rId14"/>
    <p:sldId id="342" r:id="rId15"/>
    <p:sldId id="336" r:id="rId16"/>
    <p:sldId id="347" r:id="rId17"/>
    <p:sldId id="348" r:id="rId18"/>
    <p:sldId id="33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D196F0-BB12-7020-462F-8C72A034FD9A}" name="Юлия Надь" initials="ЮН" userId="1a7128728969f5f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1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0DED88-20C0-4D4D-97C8-5A266D2504A0}" v="268" dt="2023-01-16T23:29:02.1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3725" autoAdjust="0"/>
  </p:normalViewPr>
  <p:slideViewPr>
    <p:cSldViewPr snapToGrid="0">
      <p:cViewPr varScale="1">
        <p:scale>
          <a:sx n="67" d="100"/>
          <a:sy n="67" d="100"/>
        </p:scale>
        <p:origin x="42" y="4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omments/modernComment_101_86D8AC1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8EBF806-20D5-426C-917E-08678474AD09}" authorId="{F1D196F0-BB12-7020-462F-8C72A034FD9A}" created="2023-01-17T18:57:21.829">
    <pc:sldMkLst xmlns:pc="http://schemas.microsoft.com/office/powerpoint/2013/main/command">
      <pc:docMk/>
      <pc:sldMk cId="2262346778" sldId="257"/>
    </pc:sldMkLst>
    <p188:txBody>
      <a:bodyPr/>
      <a:lstStyle/>
      <a:p>
        <a:r>
          <a:rPr lang="LID4096"/>
          <a:t>Модель розпізнавання виду плісняви- це задача класифікація зображент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47A63F-9D06-479D-A04D-717692D432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F70DC-6EDE-457C-B55A-39AC7DE41A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06C4-C5A6-48FB-97F5-B20A44F857E9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987CF-42F5-4BB0-AD0D-1D64C35944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68FB4-296C-4F8C-BFA3-D7C3AD617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55657-0A12-495F-9FFA-D8F7554E7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32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B2CC-0155-4E5E-A890-531D58ADF5B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80FBB-F712-42E7-8C2F-226D98798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FB0C32-F044-4939-92E4-8BA39B7A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84BE8A-3E34-4967-9E7C-13EC8F6A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FF676-EC35-4FFD-8894-CA4F28307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2DA1557-E095-4C82-B659-3AF550080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2746250" y="-663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F34E5EF-94D7-4AE0-BDD1-81A3ECDE6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77040" y="1193411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29E57E-3199-4AAA-B2D5-F93264FDA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442672" y="193606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Tag=CustomerPhoto&#10;Crop=1&#10;Align=N/A">
            <a:extLst>
              <a:ext uri="{FF2B5EF4-FFF2-40B4-BE49-F238E27FC236}">
                <a16:creationId xmlns:a16="http://schemas.microsoft.com/office/drawing/2014/main" id="{8A791822-0971-4E61-A5E4-9AAD258F58E3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-663"/>
            <a:ext cx="1218895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86D7D99-F789-4EDA-861D-B6B994F05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2B39487B-EA73-4D7B-93AA-D63B49F4D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50" y="3600450"/>
            <a:ext cx="9144000" cy="24511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5544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3294AE-7408-47DB-898D-41F8C069B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7251"/>
            <a:ext cx="6156051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73052A-4118-4E04-81F8-A44EC172F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3190875"/>
            <a:ext cx="6156052" cy="29860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pPr marL="228600" lvl="0" indent="-228600"/>
            <a:r>
              <a:rPr lang="en-US" sz="20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988D1E1-6064-4D6A-9EB1-578E20A2A0ED}"/>
              </a:ext>
            </a:extLst>
          </p:cNvPr>
          <p:cNvSpPr txBox="1">
            <a:spLocks/>
          </p:cNvSpPr>
          <p:nvPr userDrawn="1"/>
        </p:nvSpPr>
        <p:spPr>
          <a:xfrm>
            <a:off x="841248" y="6429375"/>
            <a:ext cx="26467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B23B9F-B223-42FC-B961-B8BFC75D2259}" type="datetime1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1/17/2023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D47C5CB-0317-4DC6-A76F-38A5BB1FD1C2}"/>
              </a:ext>
            </a:extLst>
          </p:cNvPr>
          <p:cNvSpPr txBox="1">
            <a:spLocks/>
          </p:cNvSpPr>
          <p:nvPr userDrawn="1"/>
        </p:nvSpPr>
        <p:spPr>
          <a:xfrm>
            <a:off x="4044696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alpha val="60000"/>
                  </a:schemeClr>
                </a:solidFill>
              </a:rPr>
              <a:t>Sample footer text</a:t>
            </a:r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CCF6E15-0BE7-453B-BBD4-B379C390AD22}"/>
              </a:ext>
            </a:extLst>
          </p:cNvPr>
          <p:cNvSpPr txBox="1">
            <a:spLocks/>
          </p:cNvSpPr>
          <p:nvPr userDrawn="1"/>
        </p:nvSpPr>
        <p:spPr>
          <a:xfrm>
            <a:off x="8613648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844951-7827-47D4-8276-7DDE1FA7D85A}" type="slidenum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092228-4487-4E3A-AEE3-12DC34A06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28" y="484632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AB20921-6E7F-4BD8-9399-D18CABB64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4928" y="3511296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043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22B425-A1C3-4DFE-BF49-1B9F96D4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AEC60F9-EA79-4A18-B040-024AFB62FD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776" y="484632"/>
            <a:ext cx="11210544" cy="319125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B88B7B-A749-40EA-A140-38D1E04EF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20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95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76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29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3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13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5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5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3F98AFCE-98D2-46C5-82A8-E45659B1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F69999FB-8585-40F0-990C-6A0BAD1C8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68738E-7449-46C1-B7D3-844FE2BA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FF04F9-E792-4C19-9FD5-44800CEB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F2F9DF6-DFB9-44A8-B629-57F58893AD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53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27BC207-43FE-4B6A-AEBE-875B69CF9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91840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EBBF5499-9A70-4846-B98E-316EC17F9F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C7A79F30-D473-48F6-9AC2-286C7B70F3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6256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1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B910AFBC-7932-43F4-ABEA-C89B2698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178A42D-5ED2-4AB6-BE4B-410907432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4D9A7D07-2BA3-438D-972B-EA578370D5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>
            <a:lvl1pPr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3/1/20XX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8720583-BC84-48EB-85BC-AE71214A3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0" y="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C3F0A5CD-C47A-4CDF-BE99-75F3A81B18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0" y="2286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7329454B-9275-4E86-B32E-91C0DB62AA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0" y="4572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21E9E1BF-D594-4F96-8DBE-5A8DD51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>
            <a:lvl1pPr algn="l"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C30FDEF8-F3F3-42D5-9EE1-EDDF18B3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9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BE04ED02-B678-4D1E-BEDA-7E28F903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7" y="927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2C5A2-B8B2-47C5-8E1B-3A97E2C9B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325" y="9278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FD8455-A2E1-40B3-B6C4-36070AF58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id="{0F53BE70-C6B1-407C-9333-7251BDC77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186" y="9279"/>
            <a:ext cx="5770017" cy="2411171"/>
          </a:xfrm>
          <a:custGeom>
            <a:avLst/>
            <a:gdLst>
              <a:gd name="connsiteX0" fmla="*/ 0 w 5770017"/>
              <a:gd name="connsiteY0" fmla="*/ 0 h 2411171"/>
              <a:gd name="connsiteX1" fmla="*/ 5770017 w 5770017"/>
              <a:gd name="connsiteY1" fmla="*/ 0 h 2411171"/>
              <a:gd name="connsiteX2" fmla="*/ 5715824 w 5770017"/>
              <a:gd name="connsiteY2" fmla="*/ 124746 h 2411171"/>
              <a:gd name="connsiteX3" fmla="*/ 4925072 w 5770017"/>
              <a:gd name="connsiteY3" fmla="*/ 1254414 h 2411171"/>
              <a:gd name="connsiteX4" fmla="*/ 125602 w 5770017"/>
              <a:gd name="connsiteY4" fmla="*/ 1864423 h 2411171"/>
              <a:gd name="connsiteX5" fmla="*/ 0 w 5770017"/>
              <a:gd name="connsiteY5" fmla="*/ 1785927 h 241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0017" h="2411171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5864DDE-75C0-4BE6-93FF-A960706AD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BC3FA0F-EAE5-4DCE-ACFF-9AD00ED39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1FA5E0E-BEE1-4976-92B1-61EF64E34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84848" y="905256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03379FE8-A6CE-4F5A-BE1A-B2267589B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84848" y="3520440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D090CA-24E8-46A7-889A-A4FDD00A3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3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5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03B5BF0-238D-481F-A15B-206D1E2FE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578E43B-8F1B-4CBD-B09E-5AD9A247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737C17C2-E2A6-4219-AE02-C8EAF943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7BC3CE-3806-41F3-B4F6-EBB2C3E9EA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" y="484632"/>
            <a:ext cx="12179808" cy="590702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C036CF-E92D-4E80-8E6B-1B06EDDF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DCFE1B-ABA2-4B11-B7DE-02CE383D6F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835779"/>
            <a:ext cx="4800600" cy="1066800"/>
          </a:xfrm>
        </p:spPr>
        <p:txBody>
          <a:bodyPr>
            <a:normAutofit/>
          </a:bodyPr>
          <a:lstStyle>
            <a:lvl1pPr marL="228600" indent="0">
              <a:buNone/>
              <a:defRPr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0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4B862-7F1F-4B98-B437-936D8A73A9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664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C76B23B2-3605-4292-9F96-F34651B68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AB1E9EC3-2FB6-4E1C-8211-306450FDEE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45936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F3628146-045F-4FBC-A365-3D1D4B3DA6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3144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50972B-CA23-4B92-987F-EE48ECCFF5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1363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DE19225-DA72-4A39-8CFD-695BFBB93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E66A7C97-DBB6-4333-B12F-E26C38E69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728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1FA0B5-660E-478A-AF8A-196DBD6AE4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029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77C92085-3D01-44E4-BA12-E39F1EA0AC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7973" y="47335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35DA97BC-7224-440A-A227-8F4A101804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7274" y="5342763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C236524B-4724-42FA-A2B2-33566478FD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39" y="4737100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5F7DE4ED-8F4D-465C-86B4-2372AE291F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3940" y="5346319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5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1C83D0-CBAB-4E41-89AB-89FF36D3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02BB0-D231-4195-8083-264C01DF9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B2A70FA-99E0-466C-AC57-33C48353B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74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22881CE-A366-4A3A-AE00-9B14BEFE4A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CF16E98-73C9-47B5-B88B-9120BEB9F0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7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14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99" r:id="rId3"/>
    <p:sldLayoutId id="2147483698" r:id="rId4"/>
    <p:sldLayoutId id="2147483686" r:id="rId5"/>
    <p:sldLayoutId id="2147483700" r:id="rId6"/>
    <p:sldLayoutId id="2147483705" r:id="rId7"/>
    <p:sldLayoutId id="2147483689" r:id="rId8"/>
    <p:sldLayoutId id="2147483704" r:id="rId9"/>
    <p:sldLayoutId id="2147483702" r:id="rId10"/>
    <p:sldLayoutId id="2147483701" r:id="rId11"/>
    <p:sldLayoutId id="2147483703" r:id="rId12"/>
    <p:sldLayoutId id="2147483685" r:id="rId13"/>
    <p:sldLayoutId id="2147483687" r:id="rId14"/>
    <p:sldLayoutId id="2147483688" r:id="rId15"/>
    <p:sldLayoutId id="2147483690" r:id="rId16"/>
    <p:sldLayoutId id="2147483692" r:id="rId17"/>
    <p:sldLayoutId id="2147483693" r:id="rId18"/>
  </p:sldLayoutIdLst>
  <p:hf hdr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lite/examples/object_detection/overview" TargetMode="External"/><Relationship Id="rId7" Type="http://schemas.openxmlformats.org/officeDocument/2006/relationships/hyperlink" Target="https://kivy.org/doc/stable/" TargetMode="External"/><Relationship Id="rId2" Type="http://schemas.openxmlformats.org/officeDocument/2006/relationships/hyperlink" Target="https://www.bustmold.com/resources/about-mold/mold-statistics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log.roboflow.com/why-preprocess-augment/" TargetMode="External"/><Relationship Id="rId5" Type="http://schemas.openxmlformats.org/officeDocument/2006/relationships/hyperlink" Target="https://www.randrmagonline.com/articles/88929-the-science-of-mold" TargetMode="External"/><Relationship Id="rId4" Type="http://schemas.openxmlformats.org/officeDocument/2006/relationships/hyperlink" Target="https://tensorflow-object-detection-api-tutorial.readthedocs.io/en/2.2.0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1_86D8AC1A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A7C78-91FD-4B88-953D-5A4363761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 anchor="b" anchorCtr="0"/>
          <a:lstStyle/>
          <a:p>
            <a:r>
              <a:rPr lang="en-US" dirty="0"/>
              <a:t>Mold Detector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D04BED3-CF2E-4CAD-8CE8-ED3ED12AEB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4314" y="3729038"/>
            <a:ext cx="11863386" cy="2451100"/>
          </a:xfrm>
        </p:spPr>
        <p:txBody>
          <a:bodyPr/>
          <a:lstStyle/>
          <a:p>
            <a:r>
              <a:rPr lang="uk-UA" dirty="0"/>
              <a:t>Виконали студенти групи КМ-91 Надь Юлія та Федорченко Ростислав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8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ame 24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518F4-D13C-40F3-9843-13BBC3B8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3888"/>
            <a:ext cx="4362973" cy="2076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Оцінка</a:t>
            </a:r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 </a:t>
            </a:r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моделі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C146A9-78A9-4E72-D935-F572E28E4BB8}"/>
              </a:ext>
            </a:extLst>
          </p:cNvPr>
          <p:cNvSpPr txBox="1"/>
          <p:nvPr/>
        </p:nvSpPr>
        <p:spPr>
          <a:xfrm>
            <a:off x="838199" y="2949575"/>
            <a:ext cx="4362974" cy="298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була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оцінена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за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вбудованими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метриками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бібліотеки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.</a:t>
            </a:r>
            <a:endParaRPr lang="uk-UA" sz="2000" dirty="0">
              <a:solidFill>
                <a:schemeClr val="tx2">
                  <a:alpha val="60000"/>
                </a:schemeClr>
              </a:solidFill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uk-UA" sz="2000" dirty="0">
                <a:solidFill>
                  <a:schemeClr val="tx2">
                    <a:alpha val="60000"/>
                  </a:schemeClr>
                </a:solidFill>
              </a:rPr>
              <a:t>Отримані результати:</a:t>
            </a:r>
            <a:endParaRPr lang="en-US" sz="2000" dirty="0">
              <a:solidFill>
                <a:schemeClr val="tx2">
                  <a:alpha val="60000"/>
                </a:schemeClr>
              </a:solidFill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tx2">
                    <a:alpha val="60000"/>
                  </a:schemeClr>
                </a:solidFill>
                <a:effectLst/>
              </a:rPr>
              <a:t>Recall = 0.72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Precision = </a:t>
            </a:r>
            <a:r>
              <a:rPr lang="en-US" sz="2000" b="0" i="0" dirty="0">
                <a:solidFill>
                  <a:schemeClr val="tx2">
                    <a:alpha val="60000"/>
                  </a:schemeClr>
                </a:solidFill>
                <a:effectLst/>
              </a:rPr>
              <a:t>0.78</a:t>
            </a:r>
            <a:endParaRPr lang="uk-UA" sz="2000" b="0" i="0" dirty="0">
              <a:solidFill>
                <a:schemeClr val="tx2">
                  <a:alpha val="60000"/>
                </a:schemeClr>
              </a:solidFill>
              <a:effectLst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endParaRPr lang="uk-UA" sz="2000" b="0" i="0" dirty="0">
              <a:solidFill>
                <a:schemeClr val="tx2">
                  <a:alpha val="60000"/>
                </a:schemeClr>
              </a:solidFill>
              <a:effectLst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544517C-FD7D-1B4E-A77C-D7B5DBD5E9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6039374" y="1302493"/>
            <a:ext cx="5663269" cy="424745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57D52-635E-45A8-AB12-6DAF7831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>
                <a:solidFill>
                  <a:schemeClr val="tx2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471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60FCC-0BF5-45B2-9CDD-17A4BA18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288" y="754290"/>
            <a:ext cx="10515600" cy="1325880"/>
          </a:xfrm>
        </p:spPr>
        <p:txBody>
          <a:bodyPr>
            <a:normAutofit/>
          </a:bodyPr>
          <a:lstStyle/>
          <a:p>
            <a:r>
              <a:rPr lang="uk-UA" sz="4400" dirty="0"/>
              <a:t>Реалізація інтерфейсу за допомогою бібліотеки Ківі</a:t>
            </a:r>
            <a:r>
              <a:rPr lang="en-US" sz="4400" dirty="0"/>
              <a:t> 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2919092-CCE1-4A58-8E2A-540307E14B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67B498-D587-4BC1-B0F3-4316C41A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E0BD131-CDEA-A14A-D76D-9C8D53F3F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692" y="2342940"/>
            <a:ext cx="4755708" cy="376077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0136A85-9C52-6B23-27EE-C88604B5E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033" y="2338178"/>
            <a:ext cx="4755709" cy="37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6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1" name="Frame 12294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02" name="Rectangle 12296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58CC6-FF60-4FC8-BA35-52A8BDDC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7213"/>
            <a:ext cx="4362973" cy="2076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Висновки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E0066-50A4-4BA2-9D04-DA968D2A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1475"/>
            <a:ext cx="4362974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Розроблена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система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на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високому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рівні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справляється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з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поставленою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задачею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розпізнавання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видів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плісняви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, і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має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всі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шанси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на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подальше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вдосконалення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і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вихід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на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глобальний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alpha val="60000"/>
                  </a:schemeClr>
                </a:solidFill>
              </a:rPr>
              <a:t>ринок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.  </a:t>
            </a:r>
          </a:p>
        </p:txBody>
      </p:sp>
      <p:pic>
        <p:nvPicPr>
          <p:cNvPr id="12290" name="Picture 2" descr="Red Fusion&quot; 36x36 Acrylic and Art Crayon on Canvas-David M. Kessler Fine Art">
            <a:extLst>
              <a:ext uri="{FF2B5EF4-FFF2-40B4-BE49-F238E27FC236}">
                <a16:creationId xmlns:a16="http://schemas.microsoft.com/office/drawing/2014/main" id="{2D035E2D-8296-6F61-168B-08494E59E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9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9374" y="1302493"/>
            <a:ext cx="5663269" cy="424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F068389-EB02-493E-9416-4F35FEE4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>
                <a:solidFill>
                  <a:schemeClr val="tx2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091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E6367-5311-670D-308F-FF95483F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5962F3-083D-D942-837D-AA4D08B7F8FD}"/>
              </a:ext>
            </a:extLst>
          </p:cNvPr>
          <p:cNvSpPr txBox="1"/>
          <p:nvPr/>
        </p:nvSpPr>
        <p:spPr>
          <a:xfrm>
            <a:off x="1389926" y="1738727"/>
            <a:ext cx="8960126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uk-UA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Внесок авторів:</a:t>
            </a:r>
            <a:br>
              <a:rPr lang="ru-RU" sz="2000" dirty="0"/>
            </a:br>
            <a:endParaRPr lang="ru-RU" sz="2000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Збір данних - Надь Юлія, Федорченко Ростислав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Лейбелінг зображень - Надь Юлія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Обробка зображень - Федорченко Ростислав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Підбір моделі для препроцесингу зображень - Федорченко Ростислав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Розробка архітектури нейронної мережі - Надь Юлія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Налаштування гіперпараметрів нейронної мережі - Надь Юлія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Валідація та тестування моделі - Надь Юлія, Федорченко Ростислав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 ;</a:t>
            </a:r>
            <a:br>
              <a:rPr lang="ru-RU" sz="2000" dirty="0">
                <a:solidFill>
                  <a:schemeClr val="tx2">
                    <a:alpha val="60000"/>
                  </a:schemeClr>
                </a:solidFill>
              </a:rPr>
            </a:br>
            <a:r>
              <a:rPr lang="ru-RU" sz="2000" dirty="0">
                <a:solidFill>
                  <a:schemeClr val="tx2">
                    <a:alpha val="60000"/>
                  </a:schemeClr>
                </a:solidFill>
              </a:rPr>
              <a:t>Розробка Програмного інтерфейсу - Федорченко Ростислав</a:t>
            </a:r>
            <a:r>
              <a:rPr lang="en-US" sz="2000" dirty="0">
                <a:solidFill>
                  <a:schemeClr val="tx2">
                    <a:alpha val="60000"/>
                  </a:schemeClr>
                </a:solidFill>
              </a:rPr>
              <a:t>.</a:t>
            </a:r>
            <a:endParaRPr lang="LID4096" sz="2000" dirty="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797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2F4B0-8E93-9978-B83F-FBF56E620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B22307-F17C-574A-CD06-D5BD5A3EECFB}"/>
              </a:ext>
            </a:extLst>
          </p:cNvPr>
          <p:cNvSpPr txBox="1"/>
          <p:nvPr/>
        </p:nvSpPr>
        <p:spPr>
          <a:xfrm>
            <a:off x="1248371" y="1245934"/>
            <a:ext cx="609719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uk-UA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Список літератури</a:t>
            </a:r>
            <a:endParaRPr lang="LID4096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  <a:latin typeface="+mj-lt"/>
              <a:cs typeface="Angsana New" panose="02020603050405020304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A723EA-A9C7-E7E9-A22A-4D1963D69547}"/>
              </a:ext>
            </a:extLst>
          </p:cNvPr>
          <p:cNvSpPr txBox="1"/>
          <p:nvPr/>
        </p:nvSpPr>
        <p:spPr>
          <a:xfrm>
            <a:off x="1248371" y="2260639"/>
            <a:ext cx="856714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Mold Statistics. 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Джерело доступу</a:t>
            </a: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 -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2"/>
              </a:rPr>
              <a:t>https://www.bustmold.com/resources/about-mold/mold-statistics/</a:t>
            </a:r>
            <a:endParaRPr lang="uk-UA" sz="1800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Object detection .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 Джерело доступу -</a:t>
            </a: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3"/>
              </a:rPr>
              <a:t>https://www.tensorflow.org/lite/examples/object_detection/overview</a:t>
            </a:r>
            <a:endParaRPr lang="uk-UA" sz="1800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TensorFlow 2 Object Detection API tutorial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. Джерело доступу -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4"/>
              </a:rPr>
              <a:t>https://tensorflow-object-detection-api-tutorial.readthedocs.io/en/2.2.0</a:t>
            </a:r>
            <a:endParaRPr lang="uk-UA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The Science of Mold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 . Джерело доступу -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5"/>
              </a:rPr>
              <a:t>https://www.randrmagonline.com/articles/88929-the-science-of-mold</a:t>
            </a:r>
            <a:endParaRPr lang="uk-UA" sz="1800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What is Image Preprocessing and Augmentation?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 Джерело доступу  -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6"/>
              </a:rPr>
              <a:t>https://blog.roboflow.com/why-preprocess-augment/</a:t>
            </a:r>
            <a:endParaRPr lang="uk-UA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b="1" dirty="0" err="1">
                <a:solidFill>
                  <a:srgbClr val="173638"/>
                </a:solidFill>
                <a:latin typeface="Roboto" panose="02000000000000000000" pitchFamily="2" charset="0"/>
              </a:rPr>
              <a:t>Kivy</a:t>
            </a: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 documentation.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 Джерело доступу  </a:t>
            </a:r>
            <a:r>
              <a:rPr lang="uk-UA" b="1" i="0" dirty="0">
                <a:solidFill>
                  <a:srgbClr val="173638"/>
                </a:solidFill>
                <a:effectLst/>
                <a:latin typeface="Roboto" panose="02000000000000000000" pitchFamily="2" charset="0"/>
              </a:rPr>
              <a:t>-</a:t>
            </a:r>
            <a:r>
              <a:rPr lang="en-US" b="1" i="0" dirty="0">
                <a:solidFill>
                  <a:schemeClr val="tx2">
                    <a:alpha val="60000"/>
                  </a:schemeClr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  <a:hlinkClick r:id="rId7"/>
              </a:rPr>
              <a:t>https://kivy.org/doc/stable/</a:t>
            </a:r>
            <a:endParaRPr lang="uk-UA" sz="1800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en-US" b="1" dirty="0">
                <a:solidFill>
                  <a:srgbClr val="173638"/>
                </a:solidFill>
                <a:latin typeface="Roboto" panose="02000000000000000000" pitchFamily="2" charset="0"/>
              </a:rPr>
              <a:t>Image Pre-processing. </a:t>
            </a:r>
            <a:r>
              <a:rPr lang="uk-UA" b="1" dirty="0">
                <a:solidFill>
                  <a:srgbClr val="173638"/>
                </a:solidFill>
                <a:latin typeface="Roboto" panose="02000000000000000000" pitchFamily="2" charset="0"/>
              </a:rPr>
              <a:t>Джерело доступу  </a:t>
            </a:r>
            <a:r>
              <a:rPr lang="uk-UA" b="1" i="0" dirty="0">
                <a:solidFill>
                  <a:srgbClr val="173638"/>
                </a:solidFill>
                <a:effectLst/>
                <a:latin typeface="Roboto" panose="02000000000000000000" pitchFamily="2" charset="0"/>
              </a:rPr>
              <a:t>-</a:t>
            </a:r>
            <a:r>
              <a:rPr lang="en-US" b="1" i="0" dirty="0">
                <a:solidFill>
                  <a:schemeClr val="tx2">
                    <a:alpha val="60000"/>
                  </a:schemeClr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https://prince-canuma.medium.com/image-pre-processing-c1aec0be3edf</a:t>
            </a:r>
          </a:p>
          <a:p>
            <a:pPr marL="342900" indent="-342900">
              <a:buAutoNum type="arabicPeriod"/>
            </a:pPr>
            <a:endParaRPr lang="en-US" sz="1800" dirty="0">
              <a:solidFill>
                <a:schemeClr val="tx2">
                  <a:alpha val="60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uk-UA" sz="1800" dirty="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51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6" name="Frame 11270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297" name="Rectangle 11272">
            <a:extLst>
              <a:ext uri="{FF2B5EF4-FFF2-40B4-BE49-F238E27FC236}">
                <a16:creationId xmlns:a16="http://schemas.microsoft.com/office/drawing/2014/main" id="{C3E06833-B59C-442F-9A6A-F8F55936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554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98" name="Frame 11274">
            <a:extLst>
              <a:ext uri="{FF2B5EF4-FFF2-40B4-BE49-F238E27FC236}">
                <a16:creationId xmlns:a16="http://schemas.microsoft.com/office/drawing/2014/main" id="{FA2016CF-2F24-4AE4-8A87-D9B6A3DE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3DBD4-E398-4AA3-AEC1-4BF03FC5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0844"/>
            <a:ext cx="4287253" cy="26291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Дякую за увагу</a:t>
            </a:r>
          </a:p>
        </p:txBody>
      </p:sp>
      <p:pic>
        <p:nvPicPr>
          <p:cNvPr id="11266" name="Picture 2" descr="Object Detection: Models, Architectures &amp; Tutorial [2023]">
            <a:extLst>
              <a:ext uri="{FF2B5EF4-FFF2-40B4-BE49-F238E27FC236}">
                <a16:creationId xmlns:a16="http://schemas.microsoft.com/office/drawing/2014/main" id="{F017A6C0-B429-47FB-980E-52D8FE3FE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06716" y="1119102"/>
            <a:ext cx="5747084" cy="464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55AA7-3B73-477B-A886-58F8E9942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4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55506" cy="2593182"/>
          </a:xfrm>
        </p:spPr>
        <p:txBody>
          <a:bodyPr/>
          <a:lstStyle/>
          <a:p>
            <a:r>
              <a:rPr lang="ru-RU" dirty="0"/>
              <a:t>Що таке класифікація зображень?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66BB-9632-4FD7-9FFC-FD3C43D3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9085" y="1092200"/>
            <a:ext cx="4504715" cy="5010150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dirty="0"/>
              <a:t>Класифікація зображень є фундаментальним завданням, яке намагається осягнути все зображення в цілому. </a:t>
            </a:r>
            <a:endParaRPr lang="en-US" dirty="0"/>
          </a:p>
          <a:p>
            <a:pPr algn="just"/>
            <a:r>
              <a:rPr lang="ru-RU" dirty="0"/>
              <a:t>Мета полягає в тому, щоб класифікувати зображення, присвоївши йому певну мітку. </a:t>
            </a:r>
            <a:endParaRPr lang="en-US" dirty="0"/>
          </a:p>
          <a:p>
            <a:pPr algn="just"/>
            <a:r>
              <a:rPr lang="ru-RU" dirty="0"/>
              <a:t>Як правило, класифікація зображень стосується зображень, на яких з’являється та аналізується лише один об’єкт. Навпаки, виявлення об’єктів включає завдання як класифікації, так і локалізації та використовується для аналізу більш реалістичних випадків, коли на зображенні може існувати кілька об’єктів.</a:t>
            </a: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898C30-E58E-4EC9-8A27-DF1822A9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EE12C3E-0096-4F67-9B2D-5EE4FEF9B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078" y="4392215"/>
            <a:ext cx="5089922" cy="130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234677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Frame 2094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05" name="Rectangle 2096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6" name="Frame 2098">
            <a:extLst>
              <a:ext uri="{FF2B5EF4-FFF2-40B4-BE49-F238E27FC236}">
                <a16:creationId xmlns:a16="http://schemas.microsoft.com/office/drawing/2014/main" id="{19F9CD66-32FC-448F-B4C5-67D17508A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49352-2AB0-4ADD-96B9-AB0FAECB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35" y="882649"/>
            <a:ext cx="4581525" cy="127000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План</a:t>
            </a:r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 </a:t>
            </a:r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виконання</a:t>
            </a:r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 </a:t>
            </a:r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задачі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9AA98-AED4-4FAD-999C-98B64BB9D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2" y="2292350"/>
            <a:ext cx="5257804" cy="3981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В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даному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проєкті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використовується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класифікації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зображень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Tensorflow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для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визначення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виду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плісняви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і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подальшої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обробки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цієї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інформації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  <a:p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Розробка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здійснюється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наступними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кроками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: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1.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Вивчення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і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розуміння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даних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2.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Побудова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вхідного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конвеєру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(input pipeline);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3.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Побудова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4.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Тренування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5. 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Тестування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;</a:t>
            </a:r>
          </a:p>
          <a:p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6.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Удосконалення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</p:txBody>
      </p:sp>
      <p:pic>
        <p:nvPicPr>
          <p:cNvPr id="2052" name="Picture 4" descr="Design of experiments made faster and easier than ever before with AI - EIT  RawMaterials">
            <a:extLst>
              <a:ext uri="{FF2B5EF4-FFF2-40B4-BE49-F238E27FC236}">
                <a16:creationId xmlns:a16="http://schemas.microsoft.com/office/drawing/2014/main" id="{BE913DF1-F196-8CB1-4A30-B2D2FBF40B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7552"/>
          <a:stretch/>
        </p:blipFill>
        <p:spPr bwMode="auto">
          <a:xfrm rot="5400000">
            <a:off x="5958790" y="625787"/>
            <a:ext cx="5880845" cy="5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CCCE07D-3B17-42EC-AE9C-222D1314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4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" name="Frame 3089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2" name="Rectangle 3091">
            <a:extLst>
              <a:ext uri="{FF2B5EF4-FFF2-40B4-BE49-F238E27FC236}">
                <a16:creationId xmlns:a16="http://schemas.microsoft.com/office/drawing/2014/main" id="{C3E06833-B59C-442F-9A6A-F8F55936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554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Frame 3093">
            <a:extLst>
              <a:ext uri="{FF2B5EF4-FFF2-40B4-BE49-F238E27FC236}">
                <a16:creationId xmlns:a16="http://schemas.microsoft.com/office/drawing/2014/main" id="{FA2016CF-2F24-4AE4-8A87-D9B6A3DE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880844"/>
            <a:ext cx="4287253" cy="26291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Вивчення даних</a:t>
            </a:r>
          </a:p>
        </p:txBody>
      </p:sp>
      <p:pic>
        <p:nvPicPr>
          <p:cNvPr id="3074" name="Picture 2" descr="Everything to Know About Mold on Food - Eater">
            <a:extLst>
              <a:ext uri="{FF2B5EF4-FFF2-40B4-BE49-F238E27FC236}">
                <a16:creationId xmlns:a16="http://schemas.microsoft.com/office/drawing/2014/main" id="{A9D55483-3458-9FEE-56A7-4E0626B6EA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9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138"/>
                    </a14:imgEffect>
                    <a14:imgEffect>
                      <a14:saturation sat="80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75" r="33072" b="2"/>
          <a:stretch/>
        </p:blipFill>
        <p:spPr bwMode="auto">
          <a:xfrm>
            <a:off x="6803504" y="880844"/>
            <a:ext cx="4550295" cy="511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19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5BE14-830C-7593-AA7A-EA8661896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73EFC-1B38-4CF8-C801-0B7835741FBF}"/>
              </a:ext>
            </a:extLst>
          </p:cNvPr>
          <p:cNvSpPr txBox="1"/>
          <p:nvPr/>
        </p:nvSpPr>
        <p:spPr>
          <a:xfrm>
            <a:off x="1498600" y="1069702"/>
            <a:ext cx="9512300" cy="1882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</a:pP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Було проаналізовано найпоширеніші види домашньої плісняви, із яких виділено 10 основних: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</a:pP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Акремоніум(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Acremonium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),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 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Алтернарія(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Alternaria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, 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Аспергілус(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Aspergillus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, 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Біполяріс(</a:t>
            </a:r>
            <a:r>
              <a:rPr lang="en-US" sz="2000" dirty="0" err="1">
                <a:solidFill>
                  <a:schemeClr val="tx2">
                    <a:alpha val="70000"/>
                  </a:schemeClr>
                </a:solidFill>
              </a:rPr>
              <a:t>Bipolaris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), Кладоспоріум(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Cladosporium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), Фузаріум(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Fusarium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 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, Мукор(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Mucor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), Пеніциліум(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Penicillium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), Триходерма(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Trichoderma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 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, Трихофітон(</a:t>
            </a:r>
            <a:r>
              <a:rPr lang="en-US" sz="2000" dirty="0">
                <a:solidFill>
                  <a:schemeClr val="tx2">
                    <a:alpha val="70000"/>
                  </a:schemeClr>
                </a:solidFill>
              </a:rPr>
              <a:t>Trichophyton</a:t>
            </a:r>
            <a:r>
              <a:rPr lang="uk-UA" sz="2000" dirty="0">
                <a:solidFill>
                  <a:schemeClr val="tx2">
                    <a:alpha val="70000"/>
                  </a:schemeClr>
                </a:solidFill>
              </a:rPr>
              <a:t>).</a:t>
            </a:r>
            <a:endParaRPr lang="LID4096" sz="2000" dirty="0">
              <a:solidFill>
                <a:schemeClr val="tx2">
                  <a:alpha val="70000"/>
                </a:schemeClr>
              </a:solidFill>
            </a:endParaRPr>
          </a:p>
        </p:txBody>
      </p:sp>
      <p:pic>
        <p:nvPicPr>
          <p:cNvPr id="5127" name="Picture 7" descr="Stats Toxic Mold Types Compared in Ontario and Quebec">
            <a:extLst>
              <a:ext uri="{FF2B5EF4-FFF2-40B4-BE49-F238E27FC236}">
                <a16:creationId xmlns:a16="http://schemas.microsoft.com/office/drawing/2014/main" id="{63EA99A8-D587-F303-0DD2-081FB0512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150" y="3195995"/>
            <a:ext cx="4504171" cy="271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old Statistics (2022): What is the Most Common Toxic Mold Type Indoor?">
            <a:extLst>
              <a:ext uri="{FF2B5EF4-FFF2-40B4-BE49-F238E27FC236}">
                <a16:creationId xmlns:a16="http://schemas.microsoft.com/office/drawing/2014/main" id="{2280BA1E-27B6-F3FF-7F33-E17620AF79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9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07"/>
          <a:stretch/>
        </p:blipFill>
        <p:spPr bwMode="auto">
          <a:xfrm>
            <a:off x="1403350" y="2979716"/>
            <a:ext cx="5791200" cy="296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331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D5648-EC4F-4D61-9453-4E038C0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uk-UA" dirty="0"/>
              <a:t>З них: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B13B542-F2C8-4DDB-8199-7150628CC2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8575141"/>
              </p:ext>
            </p:extLst>
          </p:nvPr>
        </p:nvGraphicFramePr>
        <p:xfrm>
          <a:off x="838200" y="1794193"/>
          <a:ext cx="10515600" cy="438277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20830863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0855679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7650943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6254077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58504782"/>
                    </a:ext>
                  </a:extLst>
                </a:gridCol>
              </a:tblGrid>
              <a:tr h="43053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Нейтральна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Викликає алергічні реакції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Небезпечна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Смертельно-небезпечна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915843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dirty="0"/>
                        <a:t>Алтернарія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+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403855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dirty="0"/>
                        <a:t>Аспергілус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+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4244398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uk-UA" dirty="0"/>
                        <a:t>Біполяріс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b="0" dirty="0"/>
                        <a:t>+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3089544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Кладоспоріум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264551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Пеніциліум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253914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Триходерма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5704028"/>
                  </a:ext>
                </a:extLst>
              </a:tr>
              <a:tr h="534670"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Фузаріум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dirty="0"/>
                        <a:t>+ (певні види)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7840364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A18D9-DF9D-45C8-A71D-661F2BD2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191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ame 12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6">
            <a:extLst>
              <a:ext uri="{FF2B5EF4-FFF2-40B4-BE49-F238E27FC236}">
                <a16:creationId xmlns:a16="http://schemas.microsoft.com/office/drawing/2014/main" id="{3A767031-C99F-4567-B7D9-353331C77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63FEDEE9-12A6-4011-A532-8071D6086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7C37CE9-19CE-49DF-A887-2214EBB1F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3200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F84E8E-7E93-4DEE-BCFB-2AE29098B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046502B-E9B6-4225-B8EE-BC5D6446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2">
            <a:extLst>
              <a:ext uri="{FF2B5EF4-FFF2-40B4-BE49-F238E27FC236}">
                <a16:creationId xmlns:a16="http://schemas.microsoft.com/office/drawing/2014/main" id="{348B228A-F0BC-5695-7086-9A15BABBC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749" y="3968510"/>
            <a:ext cx="9131301" cy="23980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sz="4400" dirty="0">
                <a:solidFill>
                  <a:srgbClr val="FFFFFF"/>
                </a:solidFill>
              </a:rPr>
              <a:t>Модель розпізнавання об’єктів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D500B59-4CB5-4E11-9A7B-D19B4BA14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359401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 descr="Three Ways of Object Detection on Android | Bombay Softwares">
            <a:extLst>
              <a:ext uri="{FF2B5EF4-FFF2-40B4-BE49-F238E27FC236}">
                <a16:creationId xmlns:a16="http://schemas.microsoft.com/office/drawing/2014/main" id="{73B8BB28-73AB-7676-F7C6-D92A3921C5A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17" r="-1" b="5319"/>
          <a:stretch/>
        </p:blipFill>
        <p:spPr bwMode="auto">
          <a:xfrm>
            <a:off x="-2" y="663"/>
            <a:ext cx="12188932" cy="3594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28E51-85EB-5911-28D2-25A5841B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53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Frame 7174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175936-589E-F428-D920-A74CFECC55C9}"/>
              </a:ext>
            </a:extLst>
          </p:cNvPr>
          <p:cNvSpPr txBox="1"/>
          <p:nvPr/>
        </p:nvSpPr>
        <p:spPr>
          <a:xfrm>
            <a:off x="673399" y="3531843"/>
            <a:ext cx="5257800" cy="22482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2">
                  <a:lumMod val="10000"/>
                  <a:lumOff val="90000"/>
                </a:schemeClr>
              </a:buClr>
              <a:buSzPct val="80000"/>
            </a:pPr>
            <a:r>
              <a:rPr lang="en-US" sz="37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Модель</a:t>
            </a:r>
            <a:r>
              <a:rPr lang="en-US" sz="37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, </a:t>
            </a:r>
            <a:r>
              <a:rPr lang="en-US" sz="37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що</a:t>
            </a:r>
            <a:r>
              <a:rPr lang="en-US" sz="37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 </a:t>
            </a:r>
            <a:r>
              <a:rPr lang="en-US" sz="37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використовуюється</a:t>
            </a:r>
            <a:r>
              <a:rPr lang="en-US" sz="37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 </a:t>
            </a:r>
            <a:r>
              <a:rPr lang="en-US" sz="37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програмою</a:t>
            </a:r>
            <a:r>
              <a:rPr lang="en-US" sz="37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 – </a:t>
            </a:r>
            <a:r>
              <a:rPr lang="en-US" sz="37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Tensorflow</a:t>
            </a:r>
            <a:r>
              <a:rPr lang="en-US" sz="37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latin typeface="+mj-lt"/>
                <a:cs typeface="Angsana New" panose="02020603050405020304" pitchFamily="18" charset="-34"/>
              </a:rPr>
              <a:t> object detection.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7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  <a:latin typeface="+mj-lt"/>
              <a:cs typeface="Angsana New" panose="02020603050405020304" pitchFamily="18" charset="-34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4026061-9B7D-1560-7B37-48D668E9E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18439" y="470017"/>
            <a:ext cx="5825521" cy="2912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2F5866-C2EF-1F36-91F2-BAEDBE9DD5DC}"/>
              </a:ext>
            </a:extLst>
          </p:cNvPr>
          <p:cNvSpPr txBox="1"/>
          <p:nvPr/>
        </p:nvSpPr>
        <p:spPr>
          <a:xfrm>
            <a:off x="6096000" y="3475223"/>
            <a:ext cx="5257799" cy="270746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виявлення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об’єктів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навчена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виявляти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присутність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і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розташування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кількох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класів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об’єктів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Наприклад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може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бути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навчена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зображеннями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містять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різні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шматочки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фруктів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разом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із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міткою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визначає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клас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фруктів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вони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представляють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(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наприклад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яблуко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банан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або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полуниця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), і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даними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що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вказують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де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кожен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об’єкт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з’являється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в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зображення.Коли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зображення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згодом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надсилається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моделі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вона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виведе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список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об’єктів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вона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виявляє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розташування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обмежувальної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рамки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містить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кожен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об’єкт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і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оцінку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яка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вказує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на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впевненість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у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правильності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2">
                    <a:alpha val="60000"/>
                  </a:schemeClr>
                </a:solidFill>
              </a:rPr>
              <a:t>виявлення</a:t>
            </a:r>
            <a:r>
              <a:rPr lang="en-US" sz="16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71FBB-6606-8262-A899-562459121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>
                <a:solidFill>
                  <a:schemeClr val="tx2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211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Frame 9222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225" name="Rectangle 9224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7" name="Frame 9226">
            <a:extLst>
              <a:ext uri="{FF2B5EF4-FFF2-40B4-BE49-F238E27FC236}">
                <a16:creationId xmlns:a16="http://schemas.microsoft.com/office/drawing/2014/main" id="{1566AC62-7AC7-4ED5-A03D-E28AC560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E02931-0C28-BAF8-5E50-65FDDBABA0C6}"/>
              </a:ext>
            </a:extLst>
          </p:cNvPr>
          <p:cNvSpPr txBox="1"/>
          <p:nvPr/>
        </p:nvSpPr>
        <p:spPr>
          <a:xfrm>
            <a:off x="730250" y="774699"/>
            <a:ext cx="10807700" cy="23577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indent="-228600"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200" b="1" dirty="0" err="1">
                <a:solidFill>
                  <a:schemeClr val="tx2">
                    <a:alpha val="60000"/>
                  </a:schemeClr>
                </a:solidFill>
              </a:rPr>
              <a:t>Вхідні</a:t>
            </a:r>
            <a:r>
              <a:rPr lang="en-US" sz="2200" b="1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200" b="1" dirty="0" err="1">
                <a:solidFill>
                  <a:schemeClr val="tx2">
                    <a:alpha val="60000"/>
                  </a:schemeClr>
                </a:solidFill>
              </a:rPr>
              <a:t>дані</a:t>
            </a:r>
            <a:r>
              <a:rPr lang="en-US" sz="2200" b="1" dirty="0">
                <a:solidFill>
                  <a:schemeClr val="tx2">
                    <a:alpha val="60000"/>
                  </a:schemeClr>
                </a:solidFill>
              </a:rPr>
              <a:t>:</a:t>
            </a:r>
          </a:p>
          <a:p>
            <a:pPr indent="-228600"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приймає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зображення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як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вхідні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дані.Припустімо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що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очікуване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зображення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розмір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300x300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пікселів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із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трьома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каналами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(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червоним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синім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і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зеленим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)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на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піксель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.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Це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бути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подано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в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як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зведений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буфер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зі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значеннями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270 000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байтів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(300x300x3).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Якщо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квантована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кожне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значення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бути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одним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байтом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що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представляє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значення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від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0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до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255. </a:t>
            </a:r>
          </a:p>
          <a:p>
            <a:pPr indent="-228600"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200" b="1" dirty="0" err="1">
                <a:solidFill>
                  <a:schemeClr val="tx2">
                    <a:alpha val="60000"/>
                  </a:schemeClr>
                </a:solidFill>
              </a:rPr>
              <a:t>Вихідн</a:t>
            </a:r>
            <a:r>
              <a:rPr lang="uk-UA" sz="2200" b="1" dirty="0">
                <a:solidFill>
                  <a:schemeClr val="tx2">
                    <a:alpha val="60000"/>
                  </a:schemeClr>
                </a:solidFill>
              </a:rPr>
              <a:t>і</a:t>
            </a:r>
            <a:r>
              <a:rPr lang="en-US" sz="2200" b="1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200" b="1" dirty="0" err="1">
                <a:solidFill>
                  <a:schemeClr val="tx2">
                    <a:alpha val="60000"/>
                  </a:schemeClr>
                </a:solidFill>
              </a:rPr>
              <a:t>дані</a:t>
            </a:r>
            <a:r>
              <a:rPr lang="en-US" sz="2200" b="1" dirty="0">
                <a:solidFill>
                  <a:schemeClr val="tx2">
                    <a:alpha val="60000"/>
                  </a:schemeClr>
                </a:solidFill>
              </a:rPr>
              <a:t>:</a:t>
            </a:r>
          </a:p>
          <a:p>
            <a:pPr indent="-228600"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виводить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чотири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масиви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зіставлені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з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індексами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0-4.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Масиви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0, 1 і 2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описують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N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виявлених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об’єктів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з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одним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елементом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у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кожному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масиві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що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відповідає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кожному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alpha val="60000"/>
                  </a:schemeClr>
                </a:solidFill>
              </a:rPr>
              <a:t>об’єкту</a:t>
            </a:r>
            <a:r>
              <a:rPr lang="en-US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  <a:p>
            <a:pPr indent="-228600"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</a:pPr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9218" name="Picture 2" descr="Optimising your input pipeline performance with tf.data (part 2) | by  Junhup Lim | Towards Data Science">
            <a:extLst>
              <a:ext uri="{FF2B5EF4-FFF2-40B4-BE49-F238E27FC236}">
                <a16:creationId xmlns:a16="http://schemas.microsoft.com/office/drawing/2014/main" id="{E590D93F-7CEE-B5C1-C84C-77819C6DD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8" r="1" b="5684"/>
          <a:stretch/>
        </p:blipFill>
        <p:spPr bwMode="auto">
          <a:xfrm>
            <a:off x="784008" y="3216470"/>
            <a:ext cx="10569792" cy="300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C420D-DDD4-6ECA-D9D1-0D2B567EB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8844951-7827-47D4-8276-7DDE1FA7D85A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1302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Custom 54">
      <a:dk1>
        <a:sysClr val="windowText" lastClr="000000"/>
      </a:dk1>
      <a:lt1>
        <a:sysClr val="window" lastClr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6052644-F409-493B-8E91-969D43897F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F4B188-9E41-4609-81DC-EA2587D009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AFE2A1-77F8-441E-9B9F-DD61C354F4F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{2CA78877-14A2-43DC-923F-AEA74F8CE2E2}tf00537603_win32</Template>
  <TotalTime>0</TotalTime>
  <Words>756</Words>
  <Application>Microsoft Office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Avenir Next LT Pro</vt:lpstr>
      <vt:lpstr>Calibri</vt:lpstr>
      <vt:lpstr>Roboto</vt:lpstr>
      <vt:lpstr>Sabon Next LT</vt:lpstr>
      <vt:lpstr>Wingdings</vt:lpstr>
      <vt:lpstr>LuminousVTI</vt:lpstr>
      <vt:lpstr>Mold Detector</vt:lpstr>
      <vt:lpstr>Що таке класифікація зображень?</vt:lpstr>
      <vt:lpstr>План виконання задачі</vt:lpstr>
      <vt:lpstr>Вивчення даних</vt:lpstr>
      <vt:lpstr>PowerPoint Presentation</vt:lpstr>
      <vt:lpstr>З них:</vt:lpstr>
      <vt:lpstr>Модель розпізнавання об’єктів</vt:lpstr>
      <vt:lpstr>PowerPoint Presentation</vt:lpstr>
      <vt:lpstr>PowerPoint Presentation</vt:lpstr>
      <vt:lpstr>Оцінка моделі</vt:lpstr>
      <vt:lpstr>Реалізація інтерфейсу за допомогою бібліотеки Ківі </vt:lpstr>
      <vt:lpstr>Висновки</vt:lpstr>
      <vt:lpstr>PowerPoint Presentation</vt:lpstr>
      <vt:lpstr>PowerPoint Presentation</vt:lpstr>
      <vt:lpstr>Дякую за увагу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Mold Detector</dc:title>
  <dc:creator>Юлия Надь</dc:creator>
  <cp:lastModifiedBy>Юлия Надь</cp:lastModifiedBy>
  <cp:revision>4</cp:revision>
  <dcterms:created xsi:type="dcterms:W3CDTF">2023-01-16T21:22:15Z</dcterms:created>
  <dcterms:modified xsi:type="dcterms:W3CDTF">2023-01-17T20:11:52Z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